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62" r:id="rId2"/>
    <p:sldId id="264" r:id="rId3"/>
    <p:sldId id="265" r:id="rId4"/>
    <p:sldId id="266" r:id="rId5"/>
    <p:sldId id="267" r:id="rId6"/>
    <p:sldId id="260" r:id="rId7"/>
    <p:sldId id="263" r:id="rId8"/>
    <p:sldId id="268" r:id="rId9"/>
  </p:sldIdLst>
  <p:sldSz cx="14630400" cy="8229600"/>
  <p:notesSz cx="8229600" cy="14630400"/>
  <p:embeddedFontLst>
    <p:embeddedFont>
      <p:font typeface="Merriweather Bold" panose="00000800000000000000" pitchFamily="2" charset="0"/>
      <p:bold r:id="rId11"/>
    </p:embeddedFont>
    <p:embeddedFont>
      <p:font typeface="Open Sans" panose="020B0606030504020204" pitchFamily="34" charset="0"/>
      <p:regular r:id="rId12"/>
      <p:bold r:id="rId13"/>
      <p:italic r:id="rId14"/>
      <p:boldItalic r:id="rId15"/>
    </p:embeddedFont>
    <p:embeddedFont>
      <p:font typeface="Open Sans Bold" panose="020B0806030504020204" pitchFamily="34" charset="0"/>
      <p:bold r:id="rId16"/>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3" d="100"/>
          <a:sy n="33" d="100"/>
        </p:scale>
        <p:origin x="2328" y="9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619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phoenixajournal.wordpress.com/2012/02/23/thank-you/" TargetMode="External"/><Relationship Id="rId2" Type="http://schemas.openxmlformats.org/officeDocument/2006/relationships/image" Target="../media/image1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553DD3F-2FC3-F95C-4136-4160EE95E3CC}"/>
              </a:ext>
            </a:extLst>
          </p:cNvPr>
          <p:cNvSpPr/>
          <p:nvPr/>
        </p:nvSpPr>
        <p:spPr>
          <a:xfrm>
            <a:off x="7048969" y="3069788"/>
            <a:ext cx="8739671" cy="2126337"/>
          </a:xfrm>
          <a:prstGeom prst="rect">
            <a:avLst/>
          </a:prstGeom>
          <a:noFill/>
          <a:ln/>
        </p:spPr>
        <p:txBody>
          <a:bodyPr wrap="square" lIns="0" tIns="0" rIns="0" bIns="0" rtlCol="0" anchor="t"/>
          <a:lstStyle/>
          <a:p>
            <a:pPr marL="0" indent="0">
              <a:lnSpc>
                <a:spcPts val="5550"/>
              </a:lnSpc>
              <a:buNone/>
            </a:pPr>
            <a:r>
              <a:rPr lang="en-US" sz="3600" b="1">
                <a:solidFill>
                  <a:srgbClr val="403C4E"/>
                </a:solidFill>
                <a:latin typeface="Merriweather Bold" pitchFamily="34" charset="0"/>
                <a:ea typeface="Merriweather Bold" pitchFamily="34" charset="-122"/>
                <a:cs typeface="Merriweather Bold" pitchFamily="34" charset="-120"/>
              </a:rPr>
              <a:t>Ý nghĩa của hoạt động xã hội</a:t>
            </a:r>
            <a:br>
              <a:rPr lang="en-US" sz="3600" b="1">
                <a:solidFill>
                  <a:srgbClr val="403C4E"/>
                </a:solidFill>
                <a:latin typeface="Merriweather Bold" pitchFamily="34" charset="0"/>
                <a:ea typeface="Merriweather Bold" pitchFamily="34" charset="-122"/>
                <a:cs typeface="Merriweather Bold" pitchFamily="34" charset="-120"/>
              </a:rPr>
            </a:br>
            <a:r>
              <a:rPr lang="en-US" sz="3600" b="1">
                <a:solidFill>
                  <a:srgbClr val="403C4E"/>
                </a:solidFill>
                <a:latin typeface="Merriweather Bold" pitchFamily="34" charset="0"/>
                <a:ea typeface="Merriweather Bold" pitchFamily="34" charset="-122"/>
                <a:cs typeface="Merriweather Bold" pitchFamily="34" charset="-120"/>
              </a:rPr>
              <a:t>đối với cộng đồng và bản thân</a:t>
            </a:r>
            <a:endParaRPr lang="en-US" sz="3600" dirty="0"/>
          </a:p>
        </p:txBody>
      </p:sp>
      <p:sp>
        <p:nvSpPr>
          <p:cNvPr id="7" name="Text 3"/>
          <p:cNvSpPr/>
          <p:nvPr/>
        </p:nvSpPr>
        <p:spPr>
          <a:xfrm>
            <a:off x="7048969" y="4799290"/>
            <a:ext cx="2521982" cy="396835"/>
          </a:xfrm>
          <a:prstGeom prst="rect">
            <a:avLst/>
          </a:prstGeom>
          <a:noFill/>
          <a:ln/>
        </p:spPr>
        <p:txBody>
          <a:bodyPr wrap="none" lIns="0" tIns="0" rIns="0" bIns="0" rtlCol="0" anchor="t"/>
          <a:lstStyle/>
          <a:p>
            <a:pPr marL="0" indent="0">
              <a:lnSpc>
                <a:spcPts val="3100"/>
              </a:lnSpc>
              <a:buNone/>
            </a:pPr>
            <a:r>
              <a:rPr lang="vi-VN" sz="2200" b="1">
                <a:solidFill>
                  <a:srgbClr val="403C4E"/>
                </a:solidFill>
                <a:latin typeface="Open Sans Bold" pitchFamily="34" charset="0"/>
                <a:ea typeface="Open Sans Bold" pitchFamily="34" charset="-122"/>
                <a:cs typeface="Open Sans Bold" pitchFamily="34" charset="-120"/>
              </a:rPr>
              <a:t>Tổ 2 – 8/15</a:t>
            </a:r>
            <a:endParaRPr lang="en-US" sz="2200" dirty="0"/>
          </a:p>
        </p:txBody>
      </p:sp>
      <p:pic>
        <p:nvPicPr>
          <p:cNvPr id="1028" name="Picture 4" descr="kỹ năng mềm">
            <a:extLst>
              <a:ext uri="{FF2B5EF4-FFF2-40B4-BE49-F238E27FC236}">
                <a16:creationId xmlns:a16="http://schemas.microsoft.com/office/drawing/2014/main" id="{A75BE1AA-3F4A-8527-C68A-C1123C5D49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37" r="11629"/>
          <a:stretch/>
        </p:blipFill>
        <p:spPr bwMode="auto">
          <a:xfrm>
            <a:off x="411481" y="2019926"/>
            <a:ext cx="6111240" cy="4189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21837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5AD4C6E-9F8F-7677-4E68-5147471B4A0B}"/>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23661871-AEB9-5559-F44C-729C45BB05FD}"/>
              </a:ext>
            </a:extLst>
          </p:cNvPr>
          <p:cNvSpPr/>
          <p:nvPr/>
        </p:nvSpPr>
        <p:spPr>
          <a:xfrm>
            <a:off x="793790" y="1829753"/>
            <a:ext cx="7556421" cy="2126337"/>
          </a:xfrm>
          <a:prstGeom prst="rect">
            <a:avLst/>
          </a:prstGeom>
          <a:noFill/>
          <a:ln/>
        </p:spPr>
        <p:txBody>
          <a:bodyPr wrap="square" lIns="0" tIns="0" rIns="0" bIns="0" rtlCol="0" anchor="t"/>
          <a:lstStyle/>
          <a:p>
            <a:pPr marL="0" indent="0">
              <a:lnSpc>
                <a:spcPts val="5550"/>
              </a:lnSpc>
              <a:buNone/>
            </a:pPr>
            <a:r>
              <a:rPr lang="en-US" sz="4450" b="1">
                <a:solidFill>
                  <a:srgbClr val="403C4E"/>
                </a:solidFill>
                <a:latin typeface="Merriweather Bold" pitchFamily="34" charset="0"/>
                <a:ea typeface="Merriweather Bold" pitchFamily="34" charset="-122"/>
                <a:cs typeface="Merriweather Bold" pitchFamily="34" charset="-120"/>
              </a:rPr>
              <a:t>Ý nghĩa của hoạt động xã hội đối với cộng đồng và bản thân</a:t>
            </a:r>
            <a:endParaRPr lang="en-US" sz="4450" dirty="0"/>
          </a:p>
        </p:txBody>
      </p:sp>
      <p:sp>
        <p:nvSpPr>
          <p:cNvPr id="4" name="Text 1">
            <a:extLst>
              <a:ext uri="{FF2B5EF4-FFF2-40B4-BE49-F238E27FC236}">
                <a16:creationId xmlns:a16="http://schemas.microsoft.com/office/drawing/2014/main" id="{41F74F3B-A884-06DE-92D6-5566520923BF}"/>
              </a:ext>
            </a:extLst>
          </p:cNvPr>
          <p:cNvSpPr/>
          <p:nvPr/>
        </p:nvSpPr>
        <p:spPr>
          <a:xfrm>
            <a:off x="793790" y="4296251"/>
            <a:ext cx="7556421" cy="1451610"/>
          </a:xfrm>
          <a:prstGeom prst="rect">
            <a:avLst/>
          </a:prstGeom>
          <a:noFill/>
          <a:ln/>
        </p:spPr>
        <p:txBody>
          <a:bodyPr wrap="square" lIns="0" tIns="0" rIns="0" bIns="0" rtlCol="0" anchor="t"/>
          <a:lstStyle/>
          <a:p>
            <a:pPr marL="0" indent="0" algn="just">
              <a:lnSpc>
                <a:spcPts val="2850"/>
              </a:lnSpc>
              <a:buNone/>
            </a:pPr>
            <a:r>
              <a:rPr lang="en-US" sz="2000" dirty="0">
                <a:solidFill>
                  <a:srgbClr val="403C4E"/>
                </a:solidFill>
                <a:latin typeface="Open Sans" pitchFamily="34" charset="0"/>
                <a:ea typeface="Open Sans" pitchFamily="34" charset="-122"/>
                <a:cs typeface="Open Sans" pitchFamily="34" charset="-120"/>
              </a:rPr>
              <a:t>Hoạt động xã hội là một phần quan trọng trong cuộc sống của mỗi người. Nó mang lại nhiều lợi ích cho cả cộng đồng và cá nhân, từ việc thúc đẩy sự phát triển kinh tế đến nâng cao tinh thần đoàn kết và trách nhiệm.</a:t>
            </a:r>
            <a:endParaRPr lang="en-US" sz="2000" dirty="0"/>
          </a:p>
        </p:txBody>
      </p:sp>
      <p:sp>
        <p:nvSpPr>
          <p:cNvPr id="5" name="Shape 2">
            <a:extLst>
              <a:ext uri="{FF2B5EF4-FFF2-40B4-BE49-F238E27FC236}">
                <a16:creationId xmlns:a16="http://schemas.microsoft.com/office/drawing/2014/main" id="{71DD829C-BF88-2ADA-F6A9-02D6B8A59CB1}"/>
              </a:ext>
            </a:extLst>
          </p:cNvPr>
          <p:cNvSpPr/>
          <p:nvPr/>
        </p:nvSpPr>
        <p:spPr>
          <a:xfrm>
            <a:off x="793790" y="6019919"/>
            <a:ext cx="362903" cy="362903"/>
          </a:xfrm>
          <a:prstGeom prst="roundRect">
            <a:avLst>
              <a:gd name="adj" fmla="val 25194296"/>
            </a:avLst>
          </a:prstGeom>
          <a:noFill/>
          <a:ln w="7620">
            <a:solidFill>
              <a:srgbClr val="FFFFFF"/>
            </a:solidFill>
            <a:prstDash val="solid"/>
          </a:ln>
        </p:spPr>
      </p:sp>
    </p:spTree>
    <p:extLst>
      <p:ext uri="{BB962C8B-B14F-4D97-AF65-F5344CB8AC3E}">
        <p14:creationId xmlns:p14="http://schemas.microsoft.com/office/powerpoint/2010/main" val="2563115373"/>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A8E985D-6E9D-825B-1995-220CC64C58F0}"/>
              </a:ext>
            </a:extLst>
          </p:cNvPr>
          <p:cNvSpPr/>
          <p:nvPr/>
        </p:nvSpPr>
        <p:spPr>
          <a:xfrm>
            <a:off x="793790" y="3413585"/>
            <a:ext cx="12084010" cy="708779"/>
          </a:xfrm>
          <a:prstGeom prst="rect">
            <a:avLst/>
          </a:prstGeom>
          <a:noFill/>
          <a:ln/>
        </p:spPr>
        <p:txBody>
          <a:bodyPr wrap="none" lIns="0" tIns="0" rIns="0" bIns="0" rtlCol="0" anchor="t"/>
          <a:lstStyle/>
          <a:p>
            <a:pPr marL="0" indent="0">
              <a:lnSpc>
                <a:spcPts val="5550"/>
              </a:lnSpc>
              <a:buNone/>
            </a:pPr>
            <a:r>
              <a:rPr lang="vi-VN" sz="4450" b="1">
                <a:solidFill>
                  <a:srgbClr val="403C4E"/>
                </a:solidFill>
                <a:latin typeface="Merriweather Bold" pitchFamily="34" charset="0"/>
                <a:ea typeface="Merriweather Bold" pitchFamily="34" charset="-122"/>
                <a:cs typeface="Merriweather Bold" pitchFamily="34" charset="-120"/>
              </a:rPr>
              <a:t>Mục tiêu chung của các </a:t>
            </a:r>
            <a:r>
              <a:rPr lang="en-US" sz="4450" b="1">
                <a:solidFill>
                  <a:srgbClr val="403C4E"/>
                </a:solidFill>
                <a:latin typeface="Merriweather Bold" pitchFamily="34" charset="0"/>
                <a:ea typeface="Merriweather Bold" pitchFamily="34" charset="-122"/>
                <a:cs typeface="Merriweather Bold" pitchFamily="34" charset="-120"/>
              </a:rPr>
              <a:t>hoạt động xã hội</a:t>
            </a:r>
            <a:endParaRPr lang="en-US" sz="4450" dirty="0"/>
          </a:p>
        </p:txBody>
      </p:sp>
      <p:sp>
        <p:nvSpPr>
          <p:cNvPr id="3" name="Text 1">
            <a:extLst>
              <a:ext uri="{FF2B5EF4-FFF2-40B4-BE49-F238E27FC236}">
                <a16:creationId xmlns:a16="http://schemas.microsoft.com/office/drawing/2014/main" id="{2EE5E926-5F84-4249-E775-3BD08E8F8581}"/>
              </a:ext>
            </a:extLst>
          </p:cNvPr>
          <p:cNvSpPr/>
          <p:nvPr/>
        </p:nvSpPr>
        <p:spPr>
          <a:xfrm>
            <a:off x="793790" y="4689340"/>
            <a:ext cx="2835235" cy="354330"/>
          </a:xfrm>
          <a:prstGeom prst="rect">
            <a:avLst/>
          </a:prstGeom>
          <a:noFill/>
          <a:ln/>
        </p:spPr>
        <p:txBody>
          <a:bodyPr wrap="none" lIns="0" tIns="0" rIns="0" bIns="0" rtlCol="0" anchor="t"/>
          <a:lstStyle/>
          <a:p>
            <a:pPr marL="0" indent="0">
              <a:lnSpc>
                <a:spcPts val="2750"/>
              </a:lnSpc>
              <a:buNone/>
            </a:pPr>
            <a:r>
              <a:rPr lang="en-US" sz="2800" b="1" dirty="0">
                <a:solidFill>
                  <a:srgbClr val="403C4E"/>
                </a:solidFill>
                <a:latin typeface="Merriweather Bold" pitchFamily="34" charset="0"/>
                <a:ea typeface="Merriweather Bold" pitchFamily="34" charset="-122"/>
                <a:cs typeface="Merriweather Bold" pitchFamily="34" charset="-120"/>
              </a:rPr>
              <a:t>Hỗ trợ cộng đồng</a:t>
            </a:r>
            <a:endParaRPr lang="en-US" sz="2800" dirty="0"/>
          </a:p>
        </p:txBody>
      </p:sp>
      <p:sp>
        <p:nvSpPr>
          <p:cNvPr id="4" name="Text 2">
            <a:extLst>
              <a:ext uri="{FF2B5EF4-FFF2-40B4-BE49-F238E27FC236}">
                <a16:creationId xmlns:a16="http://schemas.microsoft.com/office/drawing/2014/main" id="{6DE0FAED-5B6F-720D-D034-CD34EAAF5DE5}"/>
              </a:ext>
            </a:extLst>
          </p:cNvPr>
          <p:cNvSpPr/>
          <p:nvPr/>
        </p:nvSpPr>
        <p:spPr>
          <a:xfrm>
            <a:off x="793790" y="5270484"/>
            <a:ext cx="3978116" cy="1451610"/>
          </a:xfrm>
          <a:prstGeom prst="rect">
            <a:avLst/>
          </a:prstGeom>
          <a:noFill/>
          <a:ln/>
        </p:spPr>
        <p:txBody>
          <a:bodyPr wrap="square" lIns="0" tIns="0" rIns="0" bIns="0" rtlCol="0" anchor="t"/>
          <a:lstStyle/>
          <a:p>
            <a:pPr marL="0" indent="0" algn="just">
              <a:lnSpc>
                <a:spcPts val="2850"/>
              </a:lnSpc>
              <a:buNone/>
            </a:pPr>
            <a:r>
              <a:rPr lang="en-US" sz="2000" dirty="0">
                <a:solidFill>
                  <a:srgbClr val="403C4E"/>
                </a:solidFill>
                <a:latin typeface="Open Sans" pitchFamily="34" charset="0"/>
                <a:ea typeface="Open Sans" pitchFamily="34" charset="-122"/>
                <a:cs typeface="Open Sans" pitchFamily="34" charset="-120"/>
              </a:rPr>
              <a:t>Hoạt động xã hội bao gồm các hoạt động giúp đỡ cộng đồng, như tình nguyện, quyên góp, tham gia các dự án xã hội, v.v.</a:t>
            </a:r>
            <a:endParaRPr lang="en-US" sz="2000" dirty="0"/>
          </a:p>
        </p:txBody>
      </p:sp>
      <p:sp>
        <p:nvSpPr>
          <p:cNvPr id="5" name="Text 3">
            <a:extLst>
              <a:ext uri="{FF2B5EF4-FFF2-40B4-BE49-F238E27FC236}">
                <a16:creationId xmlns:a16="http://schemas.microsoft.com/office/drawing/2014/main" id="{AAB1EBDA-538A-5B85-DA43-578B9280FC69}"/>
              </a:ext>
            </a:extLst>
          </p:cNvPr>
          <p:cNvSpPr/>
          <p:nvPr/>
        </p:nvSpPr>
        <p:spPr>
          <a:xfrm>
            <a:off x="5332928" y="4689340"/>
            <a:ext cx="3158728" cy="354330"/>
          </a:xfrm>
          <a:prstGeom prst="rect">
            <a:avLst/>
          </a:prstGeom>
          <a:noFill/>
          <a:ln/>
        </p:spPr>
        <p:txBody>
          <a:bodyPr wrap="none" lIns="0" tIns="0" rIns="0" bIns="0" rtlCol="0" anchor="t"/>
          <a:lstStyle/>
          <a:p>
            <a:pPr marL="0" indent="0">
              <a:lnSpc>
                <a:spcPts val="2750"/>
              </a:lnSpc>
              <a:buNone/>
            </a:pPr>
            <a:r>
              <a:rPr lang="en-US" sz="2800" b="1" dirty="0">
                <a:solidFill>
                  <a:srgbClr val="403C4E"/>
                </a:solidFill>
                <a:latin typeface="Merriweather Bold" pitchFamily="34" charset="0"/>
                <a:ea typeface="Merriweather Bold" pitchFamily="34" charset="-122"/>
                <a:cs typeface="Merriweather Bold" pitchFamily="34" charset="-120"/>
              </a:rPr>
              <a:t>Thúc đẩy sự phát triển</a:t>
            </a:r>
            <a:endParaRPr lang="en-US" sz="2800" dirty="0"/>
          </a:p>
        </p:txBody>
      </p:sp>
      <p:sp>
        <p:nvSpPr>
          <p:cNvPr id="6" name="Text 4">
            <a:extLst>
              <a:ext uri="{FF2B5EF4-FFF2-40B4-BE49-F238E27FC236}">
                <a16:creationId xmlns:a16="http://schemas.microsoft.com/office/drawing/2014/main" id="{1AA5F5DF-74EB-0C95-6F40-F08B786272F6}"/>
              </a:ext>
            </a:extLst>
          </p:cNvPr>
          <p:cNvSpPr/>
          <p:nvPr/>
        </p:nvSpPr>
        <p:spPr>
          <a:xfrm>
            <a:off x="5332928" y="5270484"/>
            <a:ext cx="3978116" cy="1451610"/>
          </a:xfrm>
          <a:prstGeom prst="rect">
            <a:avLst/>
          </a:prstGeom>
          <a:noFill/>
          <a:ln/>
        </p:spPr>
        <p:txBody>
          <a:bodyPr wrap="square" lIns="0" tIns="0" rIns="0" bIns="0" rtlCol="0" anchor="t"/>
          <a:lstStyle/>
          <a:p>
            <a:pPr marL="0" indent="0" algn="just">
              <a:lnSpc>
                <a:spcPts val="2850"/>
              </a:lnSpc>
              <a:buNone/>
            </a:pPr>
            <a:r>
              <a:rPr lang="en-US" sz="2000" dirty="0">
                <a:solidFill>
                  <a:srgbClr val="403C4E"/>
                </a:solidFill>
                <a:latin typeface="Open Sans" pitchFamily="34" charset="0"/>
                <a:ea typeface="Open Sans" pitchFamily="34" charset="-122"/>
                <a:cs typeface="Open Sans" pitchFamily="34" charset="-120"/>
              </a:rPr>
              <a:t>Chúng góp phần tạo ra những thay đổi tích cực trong xã hội, từ việc bảo vệ môi trường đến nâng cao chất lượng cuộc sống.</a:t>
            </a:r>
            <a:endParaRPr lang="en-US" sz="2000" dirty="0"/>
          </a:p>
        </p:txBody>
      </p:sp>
      <p:sp>
        <p:nvSpPr>
          <p:cNvPr id="7" name="Text 5">
            <a:extLst>
              <a:ext uri="{FF2B5EF4-FFF2-40B4-BE49-F238E27FC236}">
                <a16:creationId xmlns:a16="http://schemas.microsoft.com/office/drawing/2014/main" id="{0A7E6938-5815-C5C5-C242-9C136E9EA207}"/>
              </a:ext>
            </a:extLst>
          </p:cNvPr>
          <p:cNvSpPr/>
          <p:nvPr/>
        </p:nvSpPr>
        <p:spPr>
          <a:xfrm>
            <a:off x="9872067" y="4689340"/>
            <a:ext cx="2835235" cy="354330"/>
          </a:xfrm>
          <a:prstGeom prst="rect">
            <a:avLst/>
          </a:prstGeom>
          <a:noFill/>
          <a:ln/>
        </p:spPr>
        <p:txBody>
          <a:bodyPr wrap="none" lIns="0" tIns="0" rIns="0" bIns="0" rtlCol="0" anchor="t"/>
          <a:lstStyle/>
          <a:p>
            <a:pPr marL="0" indent="0">
              <a:lnSpc>
                <a:spcPts val="2750"/>
              </a:lnSpc>
              <a:buNone/>
            </a:pPr>
            <a:r>
              <a:rPr lang="en-US" sz="2800" b="1" dirty="0">
                <a:solidFill>
                  <a:srgbClr val="403C4E"/>
                </a:solidFill>
                <a:latin typeface="Merriweather Bold" pitchFamily="34" charset="0"/>
                <a:ea typeface="Merriweather Bold" pitchFamily="34" charset="-122"/>
                <a:cs typeface="Merriweather Bold" pitchFamily="34" charset="-120"/>
              </a:rPr>
              <a:t>Kết nối con người</a:t>
            </a:r>
            <a:endParaRPr lang="en-US" sz="2800" dirty="0"/>
          </a:p>
        </p:txBody>
      </p:sp>
      <p:sp>
        <p:nvSpPr>
          <p:cNvPr id="8" name="Text 6">
            <a:extLst>
              <a:ext uri="{FF2B5EF4-FFF2-40B4-BE49-F238E27FC236}">
                <a16:creationId xmlns:a16="http://schemas.microsoft.com/office/drawing/2014/main" id="{2AB45957-E932-F5FD-B59E-1EB8FD9CF751}"/>
              </a:ext>
            </a:extLst>
          </p:cNvPr>
          <p:cNvSpPr/>
          <p:nvPr/>
        </p:nvSpPr>
        <p:spPr>
          <a:xfrm>
            <a:off x="9872067" y="5270484"/>
            <a:ext cx="3978116" cy="1088708"/>
          </a:xfrm>
          <a:prstGeom prst="rect">
            <a:avLst/>
          </a:prstGeom>
          <a:noFill/>
          <a:ln/>
        </p:spPr>
        <p:txBody>
          <a:bodyPr wrap="square" lIns="0" tIns="0" rIns="0" bIns="0" rtlCol="0" anchor="t"/>
          <a:lstStyle/>
          <a:p>
            <a:pPr marL="0" indent="0" algn="just">
              <a:lnSpc>
                <a:spcPts val="2850"/>
              </a:lnSpc>
              <a:buNone/>
            </a:pPr>
            <a:r>
              <a:rPr lang="en-US" sz="2000" dirty="0">
                <a:solidFill>
                  <a:srgbClr val="403C4E"/>
                </a:solidFill>
                <a:latin typeface="Open Sans" pitchFamily="34" charset="0"/>
                <a:ea typeface="Open Sans" pitchFamily="34" charset="-122"/>
                <a:cs typeface="Open Sans" pitchFamily="34" charset="-120"/>
              </a:rPr>
              <a:t>Hoạt động xã hội tạo cơ hội cho mọi người kết nối, hợp tác và xây dựng mối quan hệ tốt đẹp.</a:t>
            </a:r>
            <a:endParaRPr lang="en-US" sz="2000" dirty="0"/>
          </a:p>
        </p:txBody>
      </p:sp>
      <p:pic>
        <p:nvPicPr>
          <p:cNvPr id="9" name="Image 0" descr="preencoded.png">
            <a:extLst>
              <a:ext uri="{FF2B5EF4-FFF2-40B4-BE49-F238E27FC236}">
                <a16:creationId xmlns:a16="http://schemas.microsoft.com/office/drawing/2014/main" id="{EA5B34B9-0BDD-B13A-65D5-F1B0687823F9}"/>
              </a:ext>
            </a:extLst>
          </p:cNvPr>
          <p:cNvPicPr>
            <a:picLocks noChangeAspect="1"/>
          </p:cNvPicPr>
          <p:nvPr/>
        </p:nvPicPr>
        <p:blipFill>
          <a:blip r:embed="rId2"/>
          <a:stretch>
            <a:fillRect/>
          </a:stretch>
        </p:blipFill>
        <p:spPr>
          <a:xfrm>
            <a:off x="0" y="0"/>
            <a:ext cx="14630400" cy="2835235"/>
          </a:xfrm>
          <a:prstGeom prst="rect">
            <a:avLst/>
          </a:prstGeom>
        </p:spPr>
      </p:pic>
      <p:pic>
        <p:nvPicPr>
          <p:cNvPr id="2054" name="Picture 6" descr="Community Garden Kids: Over 733 Royalty-Free Licensable Stock Illustrations  &amp; Drawings | Shutterstock">
            <a:extLst>
              <a:ext uri="{FF2B5EF4-FFF2-40B4-BE49-F238E27FC236}">
                <a16:creationId xmlns:a16="http://schemas.microsoft.com/office/drawing/2014/main" id="{20BE810C-9291-A9EC-7C21-E8800EB0C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76" y="-30733"/>
            <a:ext cx="8229600" cy="28666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4,852 Volunteers Community Garden Images, Stock Photos, 3D objects, &amp;  Vectors | Shutterstock">
            <a:extLst>
              <a:ext uri="{FF2B5EF4-FFF2-40B4-BE49-F238E27FC236}">
                <a16:creationId xmlns:a16="http://schemas.microsoft.com/office/drawing/2014/main" id="{F9B225DE-86CD-9BB8-4289-796DEC74DE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343"/>
          <a:stretch/>
        </p:blipFill>
        <p:spPr bwMode="auto">
          <a:xfrm>
            <a:off x="7174524" y="-29209"/>
            <a:ext cx="9277255" cy="2865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69345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CC620DA-151A-9E18-D5E4-A2D09230EEC7}"/>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F58836B0-4044-DF4B-D810-AD08E2AB2C1D}"/>
              </a:ext>
            </a:extLst>
          </p:cNvPr>
          <p:cNvSpPr/>
          <p:nvPr/>
        </p:nvSpPr>
        <p:spPr>
          <a:xfrm>
            <a:off x="6071846" y="1948635"/>
            <a:ext cx="7556421" cy="1417558"/>
          </a:xfrm>
          <a:prstGeom prst="rect">
            <a:avLst/>
          </a:prstGeom>
          <a:noFill/>
          <a:ln/>
        </p:spPr>
        <p:txBody>
          <a:bodyPr wrap="square" lIns="0" tIns="0" rIns="0" bIns="0" rtlCol="0" anchor="t"/>
          <a:lstStyle/>
          <a:p>
            <a:pPr marL="0" indent="0">
              <a:lnSpc>
                <a:spcPct val="150000"/>
              </a:lnSpc>
              <a:buNone/>
            </a:pPr>
            <a:r>
              <a:rPr lang="en-US" sz="4450" b="1" dirty="0">
                <a:solidFill>
                  <a:srgbClr val="403C4E"/>
                </a:solidFill>
                <a:latin typeface="Merriweather Bold" pitchFamily="34" charset="0"/>
                <a:ea typeface="Merriweather Bold" pitchFamily="34" charset="-122"/>
                <a:cs typeface="Merriweather Bold" pitchFamily="34" charset="-120"/>
              </a:rPr>
              <a:t>Lợi ích của hoạt động xã hội đối với cộng đồng</a:t>
            </a:r>
            <a:endParaRPr lang="en-US" sz="4450" dirty="0"/>
          </a:p>
        </p:txBody>
      </p:sp>
      <p:sp>
        <p:nvSpPr>
          <p:cNvPr id="22" name="Hộp Văn bản 21">
            <a:extLst>
              <a:ext uri="{FF2B5EF4-FFF2-40B4-BE49-F238E27FC236}">
                <a16:creationId xmlns:a16="http://schemas.microsoft.com/office/drawing/2014/main" id="{99726B1E-091B-078E-8F20-476AAD9178AB}"/>
              </a:ext>
            </a:extLst>
          </p:cNvPr>
          <p:cNvSpPr txBox="1"/>
          <p:nvPr/>
        </p:nvSpPr>
        <p:spPr>
          <a:xfrm>
            <a:off x="6071846" y="3992190"/>
            <a:ext cx="8350209" cy="2203104"/>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vi-VN" sz="2400">
                <a:latin typeface="Open Sans" panose="020B0606030504020204" pitchFamily="34" charset="0"/>
                <a:ea typeface="Open Sans" panose="020B0606030504020204" pitchFamily="34" charset="0"/>
                <a:cs typeface="Open Sans" panose="020B0606030504020204" pitchFamily="34" charset="0"/>
              </a:rPr>
              <a:t>Góp phần lan tỏa tinh thần tích cực đến mọi người.</a:t>
            </a:r>
          </a:p>
          <a:p>
            <a:pPr marL="457200" indent="-457200">
              <a:lnSpc>
                <a:spcPct val="200000"/>
              </a:lnSpc>
              <a:buFont typeface="Arial" panose="020B0604020202020204" pitchFamily="34" charset="0"/>
              <a:buChar char="•"/>
            </a:pPr>
            <a:r>
              <a:rPr lang="vi-VN" sz="2400">
                <a:latin typeface="Open Sans" panose="020B0606030504020204" pitchFamily="34" charset="0"/>
                <a:ea typeface="Open Sans" panose="020B0606030504020204" pitchFamily="34" charset="0"/>
                <a:cs typeface="Open Sans" panose="020B0606030504020204" pitchFamily="34" charset="0"/>
              </a:rPr>
              <a:t>Giúp mỗi người cảm nhận được sự hạnh phúc, ấm áp.</a:t>
            </a:r>
          </a:p>
          <a:p>
            <a:pPr marL="457200" indent="-457200">
              <a:lnSpc>
                <a:spcPct val="200000"/>
              </a:lnSpc>
              <a:buFont typeface="Arial" panose="020B0604020202020204" pitchFamily="34" charset="0"/>
              <a:buChar char="•"/>
            </a:pPr>
            <a:r>
              <a:rPr lang="vi-VN" sz="2400">
                <a:latin typeface="Open Sans" panose="020B0606030504020204" pitchFamily="34" charset="0"/>
                <a:ea typeface="Open Sans" panose="020B0606030504020204" pitchFamily="34" charset="0"/>
                <a:cs typeface="Open Sans" panose="020B0606030504020204" pitchFamily="34" charset="0"/>
              </a:rPr>
              <a:t>Giúp cuộc sống trở nên tốt đẹp và có ý nghĩa hơn</a:t>
            </a:r>
          </a:p>
        </p:txBody>
      </p:sp>
    </p:spTree>
    <p:extLst>
      <p:ext uri="{BB962C8B-B14F-4D97-AF65-F5344CB8AC3E}">
        <p14:creationId xmlns:p14="http://schemas.microsoft.com/office/powerpoint/2010/main" val="1074697234"/>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282DA82-DFC3-FBFE-C156-09ED9A662667}"/>
              </a:ext>
            </a:extLst>
          </p:cNvPr>
          <p:cNvSpPr/>
          <p:nvPr/>
        </p:nvSpPr>
        <p:spPr>
          <a:xfrm>
            <a:off x="793790" y="972145"/>
            <a:ext cx="1258062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Lợi ích của hoạt động xã hội đối với bản thân</a:t>
            </a:r>
            <a:endParaRPr lang="en-US" sz="4450" dirty="0"/>
          </a:p>
        </p:txBody>
      </p:sp>
      <p:pic>
        <p:nvPicPr>
          <p:cNvPr id="3" name="Image 0" descr="preencoded.png">
            <a:extLst>
              <a:ext uri="{FF2B5EF4-FFF2-40B4-BE49-F238E27FC236}">
                <a16:creationId xmlns:a16="http://schemas.microsoft.com/office/drawing/2014/main" id="{79E1EFA3-1243-ACA3-CA5C-5FCFDC067157}"/>
              </a:ext>
            </a:extLst>
          </p:cNvPr>
          <p:cNvPicPr>
            <a:picLocks noChangeAspect="1"/>
          </p:cNvPicPr>
          <p:nvPr/>
        </p:nvPicPr>
        <p:blipFill>
          <a:blip r:embed="rId2"/>
          <a:stretch>
            <a:fillRect/>
          </a:stretch>
        </p:blipFill>
        <p:spPr>
          <a:xfrm>
            <a:off x="2978348" y="2134553"/>
            <a:ext cx="2152055" cy="1669852"/>
          </a:xfrm>
          <a:prstGeom prst="rect">
            <a:avLst/>
          </a:prstGeom>
        </p:spPr>
      </p:pic>
      <p:sp>
        <p:nvSpPr>
          <p:cNvPr id="4" name="Text 1">
            <a:extLst>
              <a:ext uri="{FF2B5EF4-FFF2-40B4-BE49-F238E27FC236}">
                <a16:creationId xmlns:a16="http://schemas.microsoft.com/office/drawing/2014/main" id="{B4ABD93D-4AC6-CD5E-D7BC-749F140205F5}"/>
              </a:ext>
            </a:extLst>
          </p:cNvPr>
          <p:cNvSpPr/>
          <p:nvPr/>
        </p:nvSpPr>
        <p:spPr>
          <a:xfrm>
            <a:off x="3989427" y="2959179"/>
            <a:ext cx="129897" cy="453509"/>
          </a:xfrm>
          <a:prstGeom prst="rect">
            <a:avLst/>
          </a:prstGeom>
          <a:noFill/>
          <a:ln/>
        </p:spPr>
        <p:txBody>
          <a:bodyPr wrap="none" lIns="0" tIns="0" rIns="0" bIns="0" rtlCol="0" anchor="t"/>
          <a:lstStyle/>
          <a:p>
            <a:pPr marL="0" indent="0" algn="ctr">
              <a:lnSpc>
                <a:spcPts val="3550"/>
              </a:lnSpc>
              <a:buNone/>
            </a:pPr>
            <a:r>
              <a:rPr lang="en-US" sz="2200" b="1" dirty="0">
                <a:solidFill>
                  <a:srgbClr val="403C4E"/>
                </a:solidFill>
                <a:latin typeface="Merriweather Bold" pitchFamily="34" charset="0"/>
                <a:ea typeface="Merriweather Bold" pitchFamily="34" charset="-122"/>
                <a:cs typeface="Merriweather Bold" pitchFamily="34" charset="-120"/>
              </a:rPr>
              <a:t>1</a:t>
            </a:r>
            <a:endParaRPr lang="en-US" sz="2200" dirty="0"/>
          </a:p>
        </p:txBody>
      </p:sp>
      <p:sp>
        <p:nvSpPr>
          <p:cNvPr id="5" name="Text 2">
            <a:extLst>
              <a:ext uri="{FF2B5EF4-FFF2-40B4-BE49-F238E27FC236}">
                <a16:creationId xmlns:a16="http://schemas.microsoft.com/office/drawing/2014/main" id="{18DDEAF1-BB59-4D8F-F1FD-14D73D57A4A0}"/>
              </a:ext>
            </a:extLst>
          </p:cNvPr>
          <p:cNvSpPr/>
          <p:nvPr/>
        </p:nvSpPr>
        <p:spPr>
          <a:xfrm>
            <a:off x="5357217" y="24666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Phát triển cá nhân</a:t>
            </a:r>
            <a:endParaRPr lang="en-US" sz="2200" dirty="0"/>
          </a:p>
        </p:txBody>
      </p:sp>
      <p:sp>
        <p:nvSpPr>
          <p:cNvPr id="6" name="Text 3">
            <a:extLst>
              <a:ext uri="{FF2B5EF4-FFF2-40B4-BE49-F238E27FC236}">
                <a16:creationId xmlns:a16="http://schemas.microsoft.com/office/drawing/2014/main" id="{6204E373-8CDA-F132-F06D-9A4A8C682E5F}"/>
              </a:ext>
            </a:extLst>
          </p:cNvPr>
          <p:cNvSpPr/>
          <p:nvPr/>
        </p:nvSpPr>
        <p:spPr>
          <a:xfrm>
            <a:off x="5357217" y="2926556"/>
            <a:ext cx="8162330" cy="362903"/>
          </a:xfrm>
          <a:prstGeom prst="rect">
            <a:avLst/>
          </a:prstGeom>
          <a:noFill/>
          <a:ln/>
        </p:spPr>
        <p:txBody>
          <a:bodyPr wrap="none" lIns="0" tIns="0" rIns="0" bIns="0" rtlCol="0" anchor="t"/>
          <a:lstStyle/>
          <a:p>
            <a:pPr marL="0" indent="0" algn="just">
              <a:lnSpc>
                <a:spcPts val="2850"/>
              </a:lnSpc>
              <a:buNone/>
            </a:pPr>
            <a:r>
              <a:rPr lang="en-US" sz="1750">
                <a:solidFill>
                  <a:srgbClr val="403C4E"/>
                </a:solidFill>
                <a:latin typeface="Open Sans" pitchFamily="34" charset="0"/>
                <a:ea typeface="Open Sans" pitchFamily="34" charset="-122"/>
                <a:cs typeface="Open Sans" pitchFamily="34" charset="-120"/>
              </a:rPr>
              <a:t>Giúp chúng ta tiếp thu những giá trị lịch sử, văn hoá, xã hội. Giúp bản thân phát</a:t>
            </a:r>
            <a:br>
              <a:rPr lang="en-US" sz="1750">
                <a:solidFill>
                  <a:srgbClr val="403C4E"/>
                </a:solidFill>
                <a:latin typeface="Open Sans" pitchFamily="34" charset="0"/>
                <a:ea typeface="Open Sans" pitchFamily="34" charset="-122"/>
                <a:cs typeface="Open Sans" pitchFamily="34" charset="-120"/>
              </a:rPr>
            </a:br>
            <a:r>
              <a:rPr lang="en-US" sz="1750">
                <a:solidFill>
                  <a:srgbClr val="403C4E"/>
                </a:solidFill>
                <a:latin typeface="Open Sans" pitchFamily="34" charset="0"/>
                <a:ea typeface="Open Sans" pitchFamily="34" charset="-122"/>
                <a:cs typeface="Open Sans" pitchFamily="34" charset="-120"/>
              </a:rPr>
              <a:t>triển lành mạnh, năng cao bản thân trong những điều nhỏ bé trong cuộc sống.</a:t>
            </a:r>
            <a:endParaRPr lang="en-US" sz="1750" dirty="0"/>
          </a:p>
        </p:txBody>
      </p:sp>
      <p:sp>
        <p:nvSpPr>
          <p:cNvPr id="7" name="Shape 4">
            <a:extLst>
              <a:ext uri="{FF2B5EF4-FFF2-40B4-BE49-F238E27FC236}">
                <a16:creationId xmlns:a16="http://schemas.microsoft.com/office/drawing/2014/main" id="{8802ABD3-BCFC-0B31-0FFF-B1DD3C0E9B35}"/>
              </a:ext>
            </a:extLst>
          </p:cNvPr>
          <p:cNvSpPr/>
          <p:nvPr/>
        </p:nvSpPr>
        <p:spPr>
          <a:xfrm>
            <a:off x="5187077" y="3817501"/>
            <a:ext cx="8592860" cy="15240"/>
          </a:xfrm>
          <a:prstGeom prst="roundRect">
            <a:avLst>
              <a:gd name="adj" fmla="val 625116"/>
            </a:avLst>
          </a:prstGeom>
          <a:solidFill>
            <a:srgbClr val="E5BEB2"/>
          </a:solidFill>
          <a:ln/>
        </p:spPr>
      </p:sp>
      <p:pic>
        <p:nvPicPr>
          <p:cNvPr id="8" name="Image 1" descr="preencoded.png">
            <a:extLst>
              <a:ext uri="{FF2B5EF4-FFF2-40B4-BE49-F238E27FC236}">
                <a16:creationId xmlns:a16="http://schemas.microsoft.com/office/drawing/2014/main" id="{4352D61C-C3FC-48CF-F9FE-BE6B335DD752}"/>
              </a:ext>
            </a:extLst>
          </p:cNvPr>
          <p:cNvPicPr>
            <a:picLocks noChangeAspect="1"/>
          </p:cNvPicPr>
          <p:nvPr/>
        </p:nvPicPr>
        <p:blipFill>
          <a:blip r:embed="rId3"/>
          <a:stretch>
            <a:fillRect/>
          </a:stretch>
        </p:blipFill>
        <p:spPr>
          <a:xfrm>
            <a:off x="1902381" y="3861078"/>
            <a:ext cx="4304109" cy="1669852"/>
          </a:xfrm>
          <a:prstGeom prst="rect">
            <a:avLst/>
          </a:prstGeom>
        </p:spPr>
      </p:pic>
      <p:sp>
        <p:nvSpPr>
          <p:cNvPr id="9" name="Text 5">
            <a:extLst>
              <a:ext uri="{FF2B5EF4-FFF2-40B4-BE49-F238E27FC236}">
                <a16:creationId xmlns:a16="http://schemas.microsoft.com/office/drawing/2014/main" id="{3D68E3AA-F8B7-F072-5415-C4968B1C4CDE}"/>
              </a:ext>
            </a:extLst>
          </p:cNvPr>
          <p:cNvSpPr/>
          <p:nvPr/>
        </p:nvSpPr>
        <p:spPr>
          <a:xfrm>
            <a:off x="3968591" y="4469249"/>
            <a:ext cx="171450" cy="453509"/>
          </a:xfrm>
          <a:prstGeom prst="rect">
            <a:avLst/>
          </a:prstGeom>
          <a:noFill/>
          <a:ln/>
        </p:spPr>
        <p:txBody>
          <a:bodyPr wrap="none" lIns="0" tIns="0" rIns="0" bIns="0" rtlCol="0" anchor="t"/>
          <a:lstStyle/>
          <a:p>
            <a:pPr marL="0" indent="0" algn="ctr">
              <a:lnSpc>
                <a:spcPts val="3550"/>
              </a:lnSpc>
              <a:buNone/>
            </a:pPr>
            <a:r>
              <a:rPr lang="en-US" sz="2200" b="1" dirty="0">
                <a:solidFill>
                  <a:srgbClr val="403C4E"/>
                </a:solidFill>
                <a:latin typeface="Merriweather Bold" pitchFamily="34" charset="0"/>
                <a:ea typeface="Merriweather Bold" pitchFamily="34" charset="-122"/>
                <a:cs typeface="Merriweather Bold" pitchFamily="34" charset="-120"/>
              </a:rPr>
              <a:t>2</a:t>
            </a:r>
            <a:endParaRPr lang="en-US" sz="2200" dirty="0"/>
          </a:p>
        </p:txBody>
      </p:sp>
      <p:sp>
        <p:nvSpPr>
          <p:cNvPr id="10" name="Text 6">
            <a:extLst>
              <a:ext uri="{FF2B5EF4-FFF2-40B4-BE49-F238E27FC236}">
                <a16:creationId xmlns:a16="http://schemas.microsoft.com/office/drawing/2014/main" id="{91643C22-8EC3-6463-D58F-7FAEBF8DB3CF}"/>
              </a:ext>
            </a:extLst>
          </p:cNvPr>
          <p:cNvSpPr/>
          <p:nvPr/>
        </p:nvSpPr>
        <p:spPr>
          <a:xfrm>
            <a:off x="6433304" y="4225052"/>
            <a:ext cx="2848451" cy="354330"/>
          </a:xfrm>
          <a:prstGeom prst="rect">
            <a:avLst/>
          </a:prstGeom>
          <a:noFill/>
          <a:ln/>
        </p:spPr>
        <p:txBody>
          <a:bodyPr wrap="none" lIns="0" tIns="0" rIns="0" bIns="0" rtlCol="0" anchor="t"/>
          <a:lstStyle/>
          <a:p>
            <a:pPr marL="0" indent="0" algn="l">
              <a:lnSpc>
                <a:spcPts val="2750"/>
              </a:lnSpc>
              <a:buNone/>
            </a:pPr>
            <a:r>
              <a:rPr lang="vi-VN" sz="2200" b="1">
                <a:solidFill>
                  <a:srgbClr val="403C4E"/>
                </a:solidFill>
                <a:latin typeface="Merriweather Bold" pitchFamily="34" charset="0"/>
                <a:ea typeface="Merriweather Bold" pitchFamily="34" charset="-122"/>
                <a:cs typeface="Merriweather Bold" pitchFamily="34" charset="-120"/>
              </a:rPr>
              <a:t>Đem lại niềm vui, sự </a:t>
            </a:r>
            <a:r>
              <a:rPr lang="en-US" sz="2200" b="1">
                <a:solidFill>
                  <a:srgbClr val="403C4E"/>
                </a:solidFill>
                <a:latin typeface="Merriweather Bold" pitchFamily="34" charset="0"/>
                <a:ea typeface="Merriweather Bold" pitchFamily="34" charset="-122"/>
                <a:cs typeface="Merriweather Bold" pitchFamily="34" charset="-120"/>
              </a:rPr>
              <a:t>hạnh </a:t>
            </a:r>
            <a:r>
              <a:rPr lang="en-US" sz="2200" b="1" dirty="0">
                <a:solidFill>
                  <a:srgbClr val="403C4E"/>
                </a:solidFill>
                <a:latin typeface="Merriweather Bold" pitchFamily="34" charset="0"/>
                <a:ea typeface="Merriweather Bold" pitchFamily="34" charset="-122"/>
                <a:cs typeface="Merriweather Bold" pitchFamily="34" charset="-120"/>
              </a:rPr>
              <a:t>phúc</a:t>
            </a:r>
            <a:endParaRPr lang="en-US" sz="2200" dirty="0"/>
          </a:p>
        </p:txBody>
      </p:sp>
      <p:sp>
        <p:nvSpPr>
          <p:cNvPr id="11" name="Text 7">
            <a:extLst>
              <a:ext uri="{FF2B5EF4-FFF2-40B4-BE49-F238E27FC236}">
                <a16:creationId xmlns:a16="http://schemas.microsoft.com/office/drawing/2014/main" id="{1E007471-9941-960B-99C6-864D4F6BA0E8}"/>
              </a:ext>
            </a:extLst>
          </p:cNvPr>
          <p:cNvSpPr/>
          <p:nvPr/>
        </p:nvSpPr>
        <p:spPr>
          <a:xfrm>
            <a:off x="6433304" y="4715470"/>
            <a:ext cx="7176492" cy="725805"/>
          </a:xfrm>
          <a:prstGeom prst="rect">
            <a:avLst/>
          </a:prstGeom>
          <a:noFill/>
          <a:ln/>
        </p:spPr>
        <p:txBody>
          <a:bodyPr wrap="square" lIns="0" tIns="0" rIns="0" bIns="0" rtlCol="0" anchor="t"/>
          <a:lstStyle/>
          <a:p>
            <a:pPr marL="0" indent="0" algn="l">
              <a:lnSpc>
                <a:spcPts val="2850"/>
              </a:lnSpc>
              <a:buNone/>
            </a:pPr>
            <a:r>
              <a:rPr lang="vi-VN" sz="1750">
                <a:solidFill>
                  <a:srgbClr val="403C4E"/>
                </a:solidFill>
                <a:latin typeface="Open Sans" pitchFamily="34" charset="0"/>
                <a:ea typeface="Open Sans" pitchFamily="34" charset="-122"/>
                <a:cs typeface="Open Sans" pitchFamily="34" charset="-120"/>
              </a:rPr>
              <a:t>Là điểm tựa tinh thần, là nền tảng xây dựng tính cách của con người. </a:t>
            </a:r>
            <a:endParaRPr lang="en-US" sz="1750" dirty="0"/>
          </a:p>
        </p:txBody>
      </p:sp>
      <p:sp>
        <p:nvSpPr>
          <p:cNvPr id="12" name="Shape 8">
            <a:extLst>
              <a:ext uri="{FF2B5EF4-FFF2-40B4-BE49-F238E27FC236}">
                <a16:creationId xmlns:a16="http://schemas.microsoft.com/office/drawing/2014/main" id="{A5C34BF5-81D8-5D06-BE4B-6346DDD3EE1D}"/>
              </a:ext>
            </a:extLst>
          </p:cNvPr>
          <p:cNvSpPr/>
          <p:nvPr/>
        </p:nvSpPr>
        <p:spPr>
          <a:xfrm>
            <a:off x="6263164" y="5544026"/>
            <a:ext cx="7516773" cy="15240"/>
          </a:xfrm>
          <a:prstGeom prst="roundRect">
            <a:avLst>
              <a:gd name="adj" fmla="val 625116"/>
            </a:avLst>
          </a:prstGeom>
          <a:solidFill>
            <a:srgbClr val="E5BEB2"/>
          </a:solidFill>
          <a:ln/>
        </p:spPr>
      </p:sp>
      <p:pic>
        <p:nvPicPr>
          <p:cNvPr id="13" name="Image 2" descr="preencoded.png">
            <a:extLst>
              <a:ext uri="{FF2B5EF4-FFF2-40B4-BE49-F238E27FC236}">
                <a16:creationId xmlns:a16="http://schemas.microsoft.com/office/drawing/2014/main" id="{BA6FD187-372D-9BA1-C7AC-FD204C5CDDA1}"/>
              </a:ext>
            </a:extLst>
          </p:cNvPr>
          <p:cNvPicPr>
            <a:picLocks noChangeAspect="1"/>
          </p:cNvPicPr>
          <p:nvPr/>
        </p:nvPicPr>
        <p:blipFill>
          <a:blip r:embed="rId4"/>
          <a:stretch>
            <a:fillRect/>
          </a:stretch>
        </p:blipFill>
        <p:spPr>
          <a:xfrm>
            <a:off x="826294" y="5587603"/>
            <a:ext cx="6456164" cy="1669852"/>
          </a:xfrm>
          <a:prstGeom prst="rect">
            <a:avLst/>
          </a:prstGeom>
        </p:spPr>
      </p:pic>
      <p:sp>
        <p:nvSpPr>
          <p:cNvPr id="14" name="Text 9">
            <a:extLst>
              <a:ext uri="{FF2B5EF4-FFF2-40B4-BE49-F238E27FC236}">
                <a16:creationId xmlns:a16="http://schemas.microsoft.com/office/drawing/2014/main" id="{E386B998-D870-1435-4195-098369C7ADB4}"/>
              </a:ext>
            </a:extLst>
          </p:cNvPr>
          <p:cNvSpPr/>
          <p:nvPr/>
        </p:nvSpPr>
        <p:spPr>
          <a:xfrm>
            <a:off x="3974068" y="6195774"/>
            <a:ext cx="160496" cy="453509"/>
          </a:xfrm>
          <a:prstGeom prst="rect">
            <a:avLst/>
          </a:prstGeom>
          <a:noFill/>
          <a:ln/>
        </p:spPr>
        <p:txBody>
          <a:bodyPr wrap="none" lIns="0" tIns="0" rIns="0" bIns="0" rtlCol="0" anchor="t"/>
          <a:lstStyle/>
          <a:p>
            <a:pPr marL="0" indent="0" algn="ctr">
              <a:lnSpc>
                <a:spcPts val="3550"/>
              </a:lnSpc>
              <a:buNone/>
            </a:pPr>
            <a:r>
              <a:rPr lang="en-US" sz="2200" b="1" dirty="0">
                <a:solidFill>
                  <a:srgbClr val="403C4E"/>
                </a:solidFill>
                <a:latin typeface="Merriweather Bold" pitchFamily="34" charset="0"/>
                <a:ea typeface="Merriweather Bold" pitchFamily="34" charset="-122"/>
                <a:cs typeface="Merriweather Bold" pitchFamily="34" charset="-120"/>
              </a:rPr>
              <a:t>3</a:t>
            </a:r>
            <a:endParaRPr lang="en-US" sz="2200" dirty="0"/>
          </a:p>
        </p:txBody>
      </p:sp>
      <p:sp>
        <p:nvSpPr>
          <p:cNvPr id="15" name="Text 10">
            <a:extLst>
              <a:ext uri="{FF2B5EF4-FFF2-40B4-BE49-F238E27FC236}">
                <a16:creationId xmlns:a16="http://schemas.microsoft.com/office/drawing/2014/main" id="{6935958D-4745-AEF9-30D1-8C48258E3B91}"/>
              </a:ext>
            </a:extLst>
          </p:cNvPr>
          <p:cNvSpPr/>
          <p:nvPr/>
        </p:nvSpPr>
        <p:spPr>
          <a:xfrm>
            <a:off x="7509272" y="5814417"/>
            <a:ext cx="4182547"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Kết nối và </a:t>
            </a:r>
            <a:r>
              <a:rPr lang="en-US" sz="2200" b="1">
                <a:solidFill>
                  <a:srgbClr val="403C4E"/>
                </a:solidFill>
                <a:latin typeface="Merriweather Bold" pitchFamily="34" charset="0"/>
                <a:ea typeface="Merriweather Bold" pitchFamily="34" charset="-122"/>
                <a:cs typeface="Merriweather Bold" pitchFamily="34" charset="-120"/>
              </a:rPr>
              <a:t>mở rộng </a:t>
            </a:r>
            <a:r>
              <a:rPr lang="vi-VN" sz="2200" b="1">
                <a:solidFill>
                  <a:srgbClr val="403C4E"/>
                </a:solidFill>
                <a:latin typeface="Merriweather Bold" pitchFamily="34" charset="0"/>
                <a:ea typeface="Merriweather Bold" pitchFamily="34" charset="-122"/>
                <a:cs typeface="Merriweather Bold" pitchFamily="34" charset="-120"/>
              </a:rPr>
              <a:t>các mối quan hệ</a:t>
            </a:r>
            <a:endParaRPr lang="en-US" sz="2200" dirty="0"/>
          </a:p>
        </p:txBody>
      </p:sp>
      <p:sp>
        <p:nvSpPr>
          <p:cNvPr id="16" name="Text 11">
            <a:extLst>
              <a:ext uri="{FF2B5EF4-FFF2-40B4-BE49-F238E27FC236}">
                <a16:creationId xmlns:a16="http://schemas.microsoft.com/office/drawing/2014/main" id="{FEB9F8EC-D4FD-1933-46F0-1545E9F5B6EA}"/>
              </a:ext>
            </a:extLst>
          </p:cNvPr>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a:solidFill>
                  <a:srgbClr val="403C4E"/>
                </a:solidFill>
                <a:latin typeface="Open Sans" pitchFamily="34" charset="0"/>
                <a:ea typeface="Open Sans" pitchFamily="34" charset="-122"/>
                <a:cs typeface="Open Sans" pitchFamily="34" charset="-120"/>
              </a:rPr>
              <a:t>Giúp chúng ta có thêm những mối quan hệ mới trong các hoạt động xã hội.</a:t>
            </a:r>
            <a:endParaRPr lang="en-US" sz="1750" dirty="0"/>
          </a:p>
        </p:txBody>
      </p:sp>
    </p:spTree>
    <p:extLst>
      <p:ext uri="{BB962C8B-B14F-4D97-AF65-F5344CB8AC3E}">
        <p14:creationId xmlns:p14="http://schemas.microsoft.com/office/powerpoint/2010/main" val="3576868818"/>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r="9548" b="9259"/>
          <a:stretch/>
        </p:blipFill>
        <p:spPr>
          <a:xfrm>
            <a:off x="9144000" y="-26247"/>
            <a:ext cx="5486400" cy="8255847"/>
          </a:xfrm>
          <a:prstGeom prst="rect">
            <a:avLst/>
          </a:prstGeom>
        </p:spPr>
      </p:pic>
      <p:sp>
        <p:nvSpPr>
          <p:cNvPr id="3" name="Text 0"/>
          <p:cNvSpPr/>
          <p:nvPr/>
        </p:nvSpPr>
        <p:spPr>
          <a:xfrm>
            <a:off x="763310" y="2211467"/>
            <a:ext cx="7877770" cy="1417558"/>
          </a:xfrm>
          <a:prstGeom prst="rect">
            <a:avLst/>
          </a:prstGeom>
          <a:noFill/>
          <a:ln/>
        </p:spPr>
        <p:txBody>
          <a:bodyPr wrap="square" lIns="0" tIns="0" rIns="0" bIns="0" rtlCol="0" anchor="t"/>
          <a:lstStyle/>
          <a:p>
            <a:pPr marL="0" indent="0">
              <a:lnSpc>
                <a:spcPts val="5550"/>
              </a:lnSpc>
              <a:buNone/>
            </a:pPr>
            <a:r>
              <a:rPr lang="en-US" sz="4000" b="1" dirty="0">
                <a:solidFill>
                  <a:srgbClr val="403C4E"/>
                </a:solidFill>
                <a:latin typeface="Merriweather Bold" pitchFamily="34" charset="0"/>
                <a:ea typeface="Merriweather Bold" pitchFamily="34" charset="-122"/>
                <a:cs typeface="Merriweather Bold" pitchFamily="34" charset="-120"/>
              </a:rPr>
              <a:t>Các hoạt động xã hội phổ biến</a:t>
            </a:r>
            <a:endParaRPr lang="en-US" sz="4000" dirty="0"/>
          </a:p>
        </p:txBody>
      </p:sp>
      <p:pic>
        <p:nvPicPr>
          <p:cNvPr id="4" name="Image 1" descr="preencoded.png"/>
          <p:cNvPicPr>
            <a:picLocks noChangeAspect="1"/>
          </p:cNvPicPr>
          <p:nvPr/>
        </p:nvPicPr>
        <p:blipFill>
          <a:blip r:embed="rId4"/>
          <a:stretch>
            <a:fillRect/>
          </a:stretch>
        </p:blipFill>
        <p:spPr>
          <a:xfrm>
            <a:off x="793790" y="3557707"/>
            <a:ext cx="340162" cy="340162"/>
          </a:xfrm>
          <a:prstGeom prst="rect">
            <a:avLst/>
          </a:prstGeom>
        </p:spPr>
      </p:pic>
      <p:sp>
        <p:nvSpPr>
          <p:cNvPr id="5" name="Text 1"/>
          <p:cNvSpPr/>
          <p:nvPr/>
        </p:nvSpPr>
        <p:spPr>
          <a:xfrm>
            <a:off x="793790" y="4124682"/>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Tình nguyện</a:t>
            </a:r>
            <a:endParaRPr lang="en-US" sz="2200" dirty="0"/>
          </a:p>
        </p:txBody>
      </p:sp>
      <p:sp>
        <p:nvSpPr>
          <p:cNvPr id="6" name="Text 2"/>
          <p:cNvSpPr/>
          <p:nvPr/>
        </p:nvSpPr>
        <p:spPr>
          <a:xfrm>
            <a:off x="793790" y="4615101"/>
            <a:ext cx="2291953" cy="1814513"/>
          </a:xfrm>
          <a:prstGeom prst="rect">
            <a:avLst/>
          </a:prstGeom>
          <a:noFill/>
          <a:ln/>
        </p:spPr>
        <p:txBody>
          <a:bodyPr wrap="square" lIns="0" tIns="0" rIns="0" bIns="0" rtlCol="0" anchor="t"/>
          <a:lstStyle/>
          <a:p>
            <a:pPr marL="0" indent="0" algn="just">
              <a:lnSpc>
                <a:spcPts val="2850"/>
              </a:lnSpc>
              <a:buNone/>
            </a:pPr>
            <a:r>
              <a:rPr lang="en-US" sz="1750" dirty="0">
                <a:solidFill>
                  <a:srgbClr val="403C4E"/>
                </a:solidFill>
                <a:latin typeface="Open Sans" pitchFamily="34" charset="0"/>
                <a:ea typeface="Open Sans" pitchFamily="34" charset="-122"/>
                <a:cs typeface="Open Sans" pitchFamily="34" charset="-120"/>
              </a:rPr>
              <a:t>Tham gia các tổ chức từ thiện, giúp đỡ người nghèo, người già, trẻ em </a:t>
            </a:r>
            <a:r>
              <a:rPr lang="en-US" sz="1750">
                <a:solidFill>
                  <a:srgbClr val="403C4E"/>
                </a:solidFill>
                <a:latin typeface="Open Sans" pitchFamily="34" charset="0"/>
                <a:ea typeface="Open Sans" pitchFamily="34" charset="-122"/>
                <a:cs typeface="Open Sans" pitchFamily="34" charset="-120"/>
              </a:rPr>
              <a:t>hoặc </a:t>
            </a:r>
            <a:r>
              <a:rPr lang="vi-VN" sz="1750">
                <a:solidFill>
                  <a:srgbClr val="403C4E"/>
                </a:solidFill>
                <a:latin typeface="Open Sans" pitchFamily="34" charset="0"/>
                <a:ea typeface="Open Sans" pitchFamily="34" charset="-122"/>
                <a:cs typeface="Open Sans" pitchFamily="34" charset="-120"/>
              </a:rPr>
              <a:t>bảo vệ </a:t>
            </a:r>
            <a:r>
              <a:rPr lang="en-US" sz="1750">
                <a:solidFill>
                  <a:srgbClr val="403C4E"/>
                </a:solidFill>
                <a:latin typeface="Open Sans" pitchFamily="34" charset="0"/>
                <a:ea typeface="Open Sans" pitchFamily="34" charset="-122"/>
                <a:cs typeface="Open Sans" pitchFamily="34" charset="-120"/>
              </a:rPr>
              <a:t>môi </a:t>
            </a:r>
            <a:r>
              <a:rPr lang="en-US" sz="1750" dirty="0">
                <a:solidFill>
                  <a:srgbClr val="403C4E"/>
                </a:solidFill>
                <a:latin typeface="Open Sans" pitchFamily="34" charset="0"/>
                <a:ea typeface="Open Sans" pitchFamily="34" charset="-122"/>
                <a:cs typeface="Open Sans" pitchFamily="34" charset="-120"/>
              </a:rPr>
              <a:t>trường.</a:t>
            </a:r>
            <a:endParaRPr lang="en-US" sz="1750" dirty="0"/>
          </a:p>
        </p:txBody>
      </p:sp>
      <p:pic>
        <p:nvPicPr>
          <p:cNvPr id="7" name="Image 2" descr="preencoded.png"/>
          <p:cNvPicPr>
            <a:picLocks noChangeAspect="1"/>
          </p:cNvPicPr>
          <p:nvPr/>
        </p:nvPicPr>
        <p:blipFill>
          <a:blip r:embed="rId5"/>
          <a:stretch>
            <a:fillRect/>
          </a:stretch>
        </p:blipFill>
        <p:spPr>
          <a:xfrm>
            <a:off x="3425904" y="3557707"/>
            <a:ext cx="340162" cy="340162"/>
          </a:xfrm>
          <a:prstGeom prst="rect">
            <a:avLst/>
          </a:prstGeom>
        </p:spPr>
      </p:pic>
      <p:sp>
        <p:nvSpPr>
          <p:cNvPr id="8" name="Text 3"/>
          <p:cNvSpPr/>
          <p:nvPr/>
        </p:nvSpPr>
        <p:spPr>
          <a:xfrm>
            <a:off x="3425904" y="4124682"/>
            <a:ext cx="2292072"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Quyên góp</a:t>
            </a:r>
            <a:endParaRPr lang="en-US" sz="2200" dirty="0"/>
          </a:p>
        </p:txBody>
      </p:sp>
      <p:sp>
        <p:nvSpPr>
          <p:cNvPr id="9" name="Text 4"/>
          <p:cNvSpPr/>
          <p:nvPr/>
        </p:nvSpPr>
        <p:spPr>
          <a:xfrm>
            <a:off x="3425904" y="4615101"/>
            <a:ext cx="2292072" cy="1451610"/>
          </a:xfrm>
          <a:prstGeom prst="rect">
            <a:avLst/>
          </a:prstGeom>
          <a:noFill/>
          <a:ln/>
        </p:spPr>
        <p:txBody>
          <a:bodyPr wrap="square" lIns="0" tIns="0" rIns="0" bIns="0" rtlCol="0" anchor="t"/>
          <a:lstStyle/>
          <a:p>
            <a:pPr marL="0" indent="0" algn="just">
              <a:lnSpc>
                <a:spcPts val="2850"/>
              </a:lnSpc>
              <a:buNone/>
            </a:pPr>
            <a:r>
              <a:rPr lang="en-US" sz="1750" dirty="0">
                <a:solidFill>
                  <a:srgbClr val="403C4E"/>
                </a:solidFill>
                <a:latin typeface="Open Sans" pitchFamily="34" charset="0"/>
                <a:ea typeface="Open Sans" pitchFamily="34" charset="-122"/>
                <a:cs typeface="Open Sans" pitchFamily="34" charset="-120"/>
              </a:rPr>
              <a:t>Hỗ trợ bằng tiền mặt, đồ dùng, hoặc các nguồn lực khác cho các hoạt động xã hội.</a:t>
            </a:r>
            <a:endParaRPr lang="en-US" sz="1750" dirty="0"/>
          </a:p>
        </p:txBody>
      </p:sp>
      <p:pic>
        <p:nvPicPr>
          <p:cNvPr id="10" name="Image 3" descr="preencoded.png"/>
          <p:cNvPicPr>
            <a:picLocks noChangeAspect="1"/>
          </p:cNvPicPr>
          <p:nvPr/>
        </p:nvPicPr>
        <p:blipFill>
          <a:blip r:embed="rId6"/>
          <a:stretch>
            <a:fillRect/>
          </a:stretch>
        </p:blipFill>
        <p:spPr>
          <a:xfrm>
            <a:off x="6058138" y="3557707"/>
            <a:ext cx="340162" cy="340162"/>
          </a:xfrm>
          <a:prstGeom prst="rect">
            <a:avLst/>
          </a:prstGeom>
        </p:spPr>
      </p:pic>
      <p:sp>
        <p:nvSpPr>
          <p:cNvPr id="11" name="Text 5"/>
          <p:cNvSpPr/>
          <p:nvPr/>
        </p:nvSpPr>
        <p:spPr>
          <a:xfrm>
            <a:off x="6058138" y="4124682"/>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Tham gia dự án</a:t>
            </a:r>
            <a:endParaRPr lang="en-US" sz="2200" dirty="0"/>
          </a:p>
        </p:txBody>
      </p:sp>
      <p:sp>
        <p:nvSpPr>
          <p:cNvPr id="12" name="Text 6"/>
          <p:cNvSpPr/>
          <p:nvPr/>
        </p:nvSpPr>
        <p:spPr>
          <a:xfrm>
            <a:off x="6058138" y="4615101"/>
            <a:ext cx="2291953" cy="1451610"/>
          </a:xfrm>
          <a:prstGeom prst="rect">
            <a:avLst/>
          </a:prstGeom>
          <a:noFill/>
          <a:ln/>
        </p:spPr>
        <p:txBody>
          <a:bodyPr wrap="square" lIns="0" tIns="0" rIns="0" bIns="0" rtlCol="0" anchor="t"/>
          <a:lstStyle/>
          <a:p>
            <a:pPr marL="0" indent="0" algn="just">
              <a:lnSpc>
                <a:spcPts val="2850"/>
              </a:lnSpc>
              <a:buNone/>
            </a:pPr>
            <a:r>
              <a:rPr lang="en-US" sz="1750" dirty="0">
                <a:solidFill>
                  <a:srgbClr val="403C4E"/>
                </a:solidFill>
                <a:latin typeface="Open Sans" pitchFamily="34" charset="0"/>
                <a:ea typeface="Open Sans" pitchFamily="34" charset="-122"/>
                <a:cs typeface="Open Sans" pitchFamily="34" charset="-120"/>
              </a:rPr>
              <a:t>Tham gia vào các dự án cộng đồng, như trồng cây, dọn dẹp môi trường, v.v.</a:t>
            </a:r>
            <a:endParaRPr lang="en-US" sz="1750" dirty="0"/>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49B11A5E-6892-6C42-82DE-9C13A871BDB2}"/>
              </a:ext>
            </a:extLst>
          </p:cNvPr>
          <p:cNvPicPr>
            <a:picLocks noChangeAspect="1"/>
          </p:cNvPicPr>
          <p:nvPr/>
        </p:nvPicPr>
        <p:blipFill>
          <a:blip r:embed="rId2"/>
          <a:stretch>
            <a:fillRect/>
          </a:stretch>
        </p:blipFill>
        <p:spPr>
          <a:xfrm>
            <a:off x="0" y="0"/>
            <a:ext cx="14630400" cy="2835235"/>
          </a:xfrm>
          <a:prstGeom prst="rect">
            <a:avLst/>
          </a:prstGeom>
        </p:spPr>
      </p:pic>
      <p:sp>
        <p:nvSpPr>
          <p:cNvPr id="4" name="Text 0">
            <a:extLst>
              <a:ext uri="{FF2B5EF4-FFF2-40B4-BE49-F238E27FC236}">
                <a16:creationId xmlns:a16="http://schemas.microsoft.com/office/drawing/2014/main" id="{3DF71738-22D4-F832-A955-6885AB75D421}"/>
              </a:ext>
            </a:extLst>
          </p:cNvPr>
          <p:cNvSpPr/>
          <p:nvPr/>
        </p:nvSpPr>
        <p:spPr>
          <a:xfrm>
            <a:off x="793790" y="3898225"/>
            <a:ext cx="8533090" cy="708779"/>
          </a:xfrm>
          <a:prstGeom prst="rect">
            <a:avLst/>
          </a:prstGeom>
          <a:noFill/>
          <a:ln/>
        </p:spPr>
        <p:txBody>
          <a:bodyPr wrap="none" lIns="0" tIns="0" rIns="0" bIns="0" rtlCol="0" anchor="t"/>
          <a:lstStyle/>
          <a:p>
            <a:pPr marL="0" indent="0">
              <a:lnSpc>
                <a:spcPts val="5550"/>
              </a:lnSpc>
              <a:buNone/>
            </a:pPr>
            <a:r>
              <a:rPr lang="en-US" sz="4450" b="1">
                <a:solidFill>
                  <a:srgbClr val="403C4E"/>
                </a:solidFill>
                <a:latin typeface="Merriweather Bold" pitchFamily="34" charset="0"/>
                <a:ea typeface="Merriweather Bold" pitchFamily="34" charset="-122"/>
                <a:cs typeface="Merriweather Bold" pitchFamily="34" charset="-120"/>
              </a:rPr>
              <a:t>Kết luận</a:t>
            </a:r>
            <a:endParaRPr lang="en-US" sz="4450" dirty="0"/>
          </a:p>
        </p:txBody>
      </p:sp>
      <p:sp>
        <p:nvSpPr>
          <p:cNvPr id="5" name="Text 1">
            <a:extLst>
              <a:ext uri="{FF2B5EF4-FFF2-40B4-BE49-F238E27FC236}">
                <a16:creationId xmlns:a16="http://schemas.microsoft.com/office/drawing/2014/main" id="{259FB342-3833-5FB4-1DAE-3049BB17AC12}"/>
              </a:ext>
            </a:extLst>
          </p:cNvPr>
          <p:cNvSpPr/>
          <p:nvPr/>
        </p:nvSpPr>
        <p:spPr>
          <a:xfrm>
            <a:off x="793790" y="4855726"/>
            <a:ext cx="13042821" cy="725805"/>
          </a:xfrm>
          <a:prstGeom prst="rect">
            <a:avLst/>
          </a:prstGeom>
          <a:noFill/>
          <a:ln/>
        </p:spPr>
        <p:txBody>
          <a:bodyPr wrap="square" lIns="0" tIns="0" rIns="0" bIns="0" rtlCol="0" anchor="t"/>
          <a:lstStyle/>
          <a:p>
            <a:pPr marL="0" indent="0" algn="just">
              <a:lnSpc>
                <a:spcPct val="150000"/>
              </a:lnSpc>
              <a:buNone/>
            </a:pPr>
            <a:r>
              <a:rPr lang="vi-VN" sz="2400">
                <a:solidFill>
                  <a:srgbClr val="403C4E"/>
                </a:solidFill>
                <a:latin typeface="Open Sans" pitchFamily="34" charset="0"/>
                <a:ea typeface="Open Sans" pitchFamily="34" charset="-122"/>
                <a:cs typeface="Open Sans" pitchFamily="34" charset="-120"/>
              </a:rPr>
              <a:t>Hoạt động xã hội không chỉ mang lại giá trị to lớn cho cộng đồng mà còn giúp chúng ta trưởng thành hơn, sống ý nghĩa hơn từng ngày. Đó là hành trình mà mỗi bước đi đều đóng góp cho một thế giới tốt đẹp hơn.</a:t>
            </a:r>
            <a:endParaRPr lang="en-US" sz="2400" dirty="0"/>
          </a:p>
        </p:txBody>
      </p:sp>
    </p:spTree>
    <p:extLst>
      <p:ext uri="{BB962C8B-B14F-4D97-AF65-F5344CB8AC3E}">
        <p14:creationId xmlns:p14="http://schemas.microsoft.com/office/powerpoint/2010/main" val="3458342045"/>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3DF71738-22D4-F832-A955-6885AB75D421}"/>
              </a:ext>
            </a:extLst>
          </p:cNvPr>
          <p:cNvSpPr/>
          <p:nvPr/>
        </p:nvSpPr>
        <p:spPr>
          <a:xfrm>
            <a:off x="1524327" y="4293810"/>
            <a:ext cx="11581745" cy="2598539"/>
          </a:xfrm>
          <a:prstGeom prst="rect">
            <a:avLst/>
          </a:prstGeom>
          <a:noFill/>
          <a:ln/>
        </p:spPr>
        <p:txBody>
          <a:bodyPr wrap="none" lIns="0" tIns="0" rIns="0" bIns="0" rtlCol="0" anchor="t"/>
          <a:lstStyle/>
          <a:p>
            <a:pPr marL="0" indent="0" algn="ctr">
              <a:lnSpc>
                <a:spcPct val="150000"/>
              </a:lnSpc>
              <a:buNone/>
            </a:pPr>
            <a:r>
              <a:rPr lang="vi-VN" sz="5400" b="1">
                <a:solidFill>
                  <a:srgbClr val="403C4E"/>
                </a:solidFill>
                <a:latin typeface="Merriweather Bold" pitchFamily="34" charset="0"/>
                <a:ea typeface="Merriweather Bold" pitchFamily="34" charset="-122"/>
                <a:cs typeface="Merriweather Bold" pitchFamily="34" charset="-120"/>
              </a:rPr>
              <a:t>Cảm ơn mọi người </a:t>
            </a:r>
            <a:br>
              <a:rPr lang="vi-VN" sz="5400" b="1">
                <a:solidFill>
                  <a:srgbClr val="403C4E"/>
                </a:solidFill>
                <a:latin typeface="Merriweather Bold" pitchFamily="34" charset="0"/>
                <a:ea typeface="Merriweather Bold" pitchFamily="34" charset="-122"/>
                <a:cs typeface="Merriweather Bold" pitchFamily="34" charset="-120"/>
              </a:rPr>
            </a:br>
            <a:r>
              <a:rPr lang="vi-VN" sz="5400" b="1">
                <a:solidFill>
                  <a:srgbClr val="403C4E"/>
                </a:solidFill>
                <a:latin typeface="Merriweather Bold" pitchFamily="34" charset="0"/>
                <a:ea typeface="Merriweather Bold" pitchFamily="34" charset="-122"/>
                <a:cs typeface="Merriweather Bold" pitchFamily="34" charset="-120"/>
              </a:rPr>
              <a:t>đã theo dõi bài thuyết trình ^^</a:t>
            </a:r>
            <a:endParaRPr lang="en-US" sz="5400" dirty="0"/>
          </a:p>
        </p:txBody>
      </p:sp>
      <p:pic>
        <p:nvPicPr>
          <p:cNvPr id="7" name="Hình ảnh 6" descr="Ảnh có chứa phim hoạt hình, bánh sinh nhật&#10;&#10;Mô tả được tạo tự động">
            <a:extLst>
              <a:ext uri="{FF2B5EF4-FFF2-40B4-BE49-F238E27FC236}">
                <a16:creationId xmlns:a16="http://schemas.microsoft.com/office/drawing/2014/main" id="{B93A5EB4-9079-D109-47E4-0B0ED7A9C1E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47753" y="986731"/>
            <a:ext cx="3534894" cy="3262707"/>
          </a:xfrm>
          <a:prstGeom prst="rect">
            <a:avLst/>
          </a:prstGeom>
          <a:ln>
            <a:noFill/>
          </a:ln>
          <a:effectLst>
            <a:softEdge rad="635000"/>
          </a:effectLst>
        </p:spPr>
      </p:pic>
    </p:spTree>
    <p:extLst>
      <p:ext uri="{BB962C8B-B14F-4D97-AF65-F5344CB8AC3E}">
        <p14:creationId xmlns:p14="http://schemas.microsoft.com/office/powerpoint/2010/main" val="4269342423"/>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TotalTime>
  <Words>493</Words>
  <Application>Microsoft Office PowerPoint</Application>
  <PresentationFormat>Tùy chỉnh</PresentationFormat>
  <Paragraphs>36</Paragraphs>
  <Slides>8</Slides>
  <Notes>1</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8</vt:i4>
      </vt:variant>
    </vt:vector>
  </HeadingPairs>
  <TitlesOfParts>
    <vt:vector size="13" baseType="lpstr">
      <vt:lpstr>Open Sans Bold</vt:lpstr>
      <vt:lpstr>Merriweather Bold</vt:lpstr>
      <vt:lpstr>Arial</vt:lpstr>
      <vt:lpstr>Open Sans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Ngọc Châu Mai</cp:lastModifiedBy>
  <cp:revision>2</cp:revision>
  <dcterms:created xsi:type="dcterms:W3CDTF">2024-12-07T02:51:40Z</dcterms:created>
  <dcterms:modified xsi:type="dcterms:W3CDTF">2024-12-07T03:25:07Z</dcterms:modified>
</cp:coreProperties>
</file>